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Roboto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6" roundtripDataSignature="AMtx7mi9nglx0EOlEbEeYZSAxyxuZjS0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oboto-regular.fntdata"/><Relationship Id="rId21" Type="http://schemas.openxmlformats.org/officeDocument/2006/relationships/slide" Target="slides/slide16.xml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test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e5bd774fd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e5bd774fd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e5bd774fd0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e5bd774fd0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e5bd774fd0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e5bd774fd0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e5bd774fd0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e5bd774fd0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e5bd774fd0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e5bd774fd0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2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7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17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7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7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17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7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" name="Google Shape;16;p17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17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1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1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1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1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" name="Google Shape;26;p18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1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19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19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19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19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9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19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" name="Google Shape;35;p1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1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20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2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2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22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2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2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2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2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2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2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2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" name="Google Shape;57;p2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2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4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" name="Google Shape;61;p24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24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24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2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2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5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2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26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26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26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26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26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26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" name="Google Shape;76;p26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26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2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GB"/>
              <a:t>Założenia do ustawy o Obronie Cywilnej</a:t>
            </a:r>
            <a:endParaRPr/>
          </a:p>
        </p:txBody>
      </p:sp>
      <p:sp>
        <p:nvSpPr>
          <p:cNvPr id="86" name="Google Shape;86;p1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GB"/>
              <a:t>26 maj 2024</a:t>
            </a:r>
            <a:endParaRPr/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13575" y="3913075"/>
            <a:ext cx="1230425" cy="123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</a:pPr>
            <a:r>
              <a:t/>
            </a:r>
            <a:endParaRPr/>
          </a:p>
        </p:txBody>
      </p:sp>
      <p:pic>
        <p:nvPicPr>
          <p:cNvPr descr="Obraz zawierający tekst, zrzut ekranu, Czcionka&#10;&#10;Opis wygenerowany automatycznie" id="93" name="Google Shape;9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raz zawierający tekst, zrzut ekranu, Czcionka, design&#10;&#10;Opis wygenerowany automatycznie" id="94" name="Google Shape;9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</a:pPr>
            <a:r>
              <a:t/>
            </a:r>
            <a:endParaRPr/>
          </a:p>
        </p:txBody>
      </p:sp>
      <p:pic>
        <p:nvPicPr>
          <p:cNvPr descr="Obraz zawierający tekst, zrzut ekranu, Czcionka&#10;&#10;Opis wygenerowany automatycznie" id="100" name="Google Shape;10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raz zawierający tekst, zrzut ekranu, Czcionka, design&#10;&#10;Opis wygenerowany automatycznie" id="101" name="Google Shape;10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raz zawierający tekst, zrzut ekranu, Czcionka&#10;&#10;Opis wygenerowany automatycznie" id="102" name="Google Shape;10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raz zawierający tekst, zrzut ekranu, Czcionka, design&#10;&#10;Opis wygenerowany automatycznie" id="103" name="Google Shape;10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raz zawierający tekst, zrzut ekranu, Czcionka&#10;&#10;Opis wygenerowany automatycznie" id="104" name="Google Shape;10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g2e5bd774fd0_0_1"/>
          <p:cNvPicPr preferRelativeResize="0"/>
          <p:nvPr/>
        </p:nvPicPr>
        <p:blipFill rotWithShape="1">
          <a:blip r:embed="rId3">
            <a:alphaModFix/>
          </a:blip>
          <a:srcRect b="0" l="28770" r="31170" t="0"/>
          <a:stretch/>
        </p:blipFill>
        <p:spPr>
          <a:xfrm>
            <a:off x="226850" y="67875"/>
            <a:ext cx="3796726" cy="482535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g2e5bd774fd0_0_1"/>
          <p:cNvSpPr txBox="1"/>
          <p:nvPr>
            <p:ph type="title"/>
          </p:nvPr>
        </p:nvSpPr>
        <p:spPr>
          <a:xfrm>
            <a:off x="4424475" y="1841675"/>
            <a:ext cx="4482000" cy="59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Struktura dla OC i ZK</a:t>
            </a:r>
            <a:endParaRPr/>
          </a:p>
        </p:txBody>
      </p:sp>
      <p:pic>
        <p:nvPicPr>
          <p:cNvPr id="111" name="Google Shape;111;g2e5bd774fd0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7725" y="3906950"/>
            <a:ext cx="986275" cy="98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g2e5bd774fd0_0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85026" cy="492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g2e5bd774fd0_0_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7725" y="3906950"/>
            <a:ext cx="986275" cy="98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g2e5bd774fd0_0_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7725" y="3906950"/>
            <a:ext cx="986275" cy="98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2e5bd774fd0_0_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7225" y="89075"/>
            <a:ext cx="6923349" cy="4804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g2e5bd774fd0_0_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7725" y="3906950"/>
            <a:ext cx="986275" cy="98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g2e5bd774fd0_0_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7275"/>
            <a:ext cx="7118174" cy="483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g2e5bd774fd0_0_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7725" y="3906950"/>
            <a:ext cx="986275" cy="98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2e5bd774fd0_0_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9700"/>
            <a:ext cx="7172599" cy="4793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"/>
          <p:cNvSpPr txBox="1"/>
          <p:nvPr>
            <p:ph type="title"/>
          </p:nvPr>
        </p:nvSpPr>
        <p:spPr>
          <a:xfrm>
            <a:off x="360725" y="206900"/>
            <a:ext cx="8520600" cy="5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300"/>
              <a:t>Edukacja z Obrony Cywilnej</a:t>
            </a:r>
            <a:endParaRPr sz="2300"/>
          </a:p>
        </p:txBody>
      </p:sp>
      <p:sp>
        <p:nvSpPr>
          <p:cNvPr id="141" name="Google Shape;141;p8"/>
          <p:cNvSpPr txBox="1"/>
          <p:nvPr>
            <p:ph idx="1" type="body"/>
          </p:nvPr>
        </p:nvSpPr>
        <p:spPr>
          <a:xfrm>
            <a:off x="311700" y="902250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1200">
                <a:solidFill>
                  <a:srgbClr val="000000"/>
                </a:solidFill>
              </a:rPr>
              <a:t>1. Regularne szkolenia z zakresu pierwszej pomocy i postępowania w sytuacjach kryzysowych dla wszystkich grup wiekowych.</a:t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1200">
                <a:solidFill>
                  <a:srgbClr val="000000"/>
                </a:solidFill>
              </a:rPr>
              <a:t>2. Wprowadzenie programów edukacyjnych w szkołach podstawowych, ponadpodstawowych, uczelniach wyższych na temat obrony cywilnej, w tym szkolenia z zakresu przetrwania, orientacji w terenie i postępowania w sytuacji zagrożenia. Dotyczy również szkolenia kadr struktur obrony cywilnej na wszystkich szczeblach.</a:t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1200">
                <a:solidFill>
                  <a:srgbClr val="000000"/>
                </a:solidFill>
              </a:rPr>
              <a:t>3. Wykorzystanie RCB i zawartej tam Akademii Bezpieczeństwa do promocji, edukacji wiedzy z zakresu Obrony cywilnej ale w nowocześniejszej formie graficznej oraz z wykorzystaniem potencjału wszelkich social mediów na których RCB  winno mieć kanały informacyjne : YT, TT, FB, INSTAGRAM, LI, informatory w formie poligrafii masowej</a:t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en-GB" sz="1200">
                <a:solidFill>
                  <a:srgbClr val="000000"/>
                </a:solidFill>
              </a:rPr>
              <a:t>4. Wyznaczenie jednego ośrodka naukowego jako wiodącego w zakresie  opracowywania doktryn, taktyk, technik i procedur (TTP) dotyczących obrony cywilnej.</a:t>
            </a:r>
            <a:endParaRPr sz="1200">
              <a:solidFill>
                <a:srgbClr val="000000"/>
              </a:solidFill>
            </a:endParaRPr>
          </a:p>
        </p:txBody>
      </p:sp>
      <p:pic>
        <p:nvPicPr>
          <p:cNvPr id="142" name="Google Shape;14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7725" y="3906950"/>
            <a:ext cx="986275" cy="98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"/>
          <p:cNvSpPr txBox="1"/>
          <p:nvPr>
            <p:ph type="title"/>
          </p:nvPr>
        </p:nvSpPr>
        <p:spPr>
          <a:xfrm>
            <a:off x="25285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 sz="2400">
                <a:highlight>
                  <a:srgbClr val="FFFFFF"/>
                </a:highlight>
              </a:rPr>
              <a:t>Kultura organizacyjna Obrony Cywilnej w Polsce:</a:t>
            </a:r>
            <a:endParaRPr sz="4300"/>
          </a:p>
        </p:txBody>
      </p:sp>
      <p:sp>
        <p:nvSpPr>
          <p:cNvPr id="148" name="Google Shape;148;p9"/>
          <p:cNvSpPr txBox="1"/>
          <p:nvPr>
            <p:ph idx="1" type="body"/>
          </p:nvPr>
        </p:nvSpPr>
        <p:spPr>
          <a:xfrm>
            <a:off x="311700" y="1123850"/>
            <a:ext cx="8520600" cy="3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Calibri"/>
              <a:buAutoNum type="arabicPeriod"/>
            </a:pPr>
            <a:r>
              <a:rPr lang="en-GB" sz="16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Rozwinięcie mobilizacyjne Obrony Cywilnej w Polsce - zorganizowane, przeszkolone, gotowe do mobilizacji nowoczesne społeczeństwo obywatelskie</a:t>
            </a:r>
            <a:endParaRPr sz="16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Calibri"/>
              <a:buAutoNum type="arabicPeriod"/>
            </a:pPr>
            <a:r>
              <a:rPr lang="en-GB" sz="16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Konkursowa rekrutacja, kadencyjność 7 lat (zagwarantowanie ciągłości kierowniczej OC i ZK) wyższych stanowisk w służbie cywilnej</a:t>
            </a:r>
            <a:endParaRPr sz="16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Calibri"/>
              <a:buAutoNum type="arabicPeriod"/>
            </a:pPr>
            <a:r>
              <a:rPr lang="en-GB" sz="16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Kultura debriefingu</a:t>
            </a:r>
            <a:endParaRPr sz="16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222222"/>
              </a:buClr>
              <a:buSzPts val="1600"/>
              <a:buFont typeface="Calibri"/>
              <a:buAutoNum type="arabicPeriod"/>
            </a:pPr>
            <a:r>
              <a:rPr lang="en-GB" sz="16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NGO-sy oraz organizacje wolontariackie jako zapasowe zasoby na wypadek kryzysu</a:t>
            </a:r>
            <a:endParaRPr sz="16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9" name="Google Shape;14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7725" y="3906950"/>
            <a:ext cx="986275" cy="98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"/>
          <p:cNvSpPr txBox="1"/>
          <p:nvPr>
            <p:ph type="title"/>
          </p:nvPr>
        </p:nvSpPr>
        <p:spPr>
          <a:xfrm>
            <a:off x="371375" y="689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600"/>
              <a:t>Przedsiębiorstwa zaangażowane w OC</a:t>
            </a:r>
            <a:endParaRPr sz="2600"/>
          </a:p>
        </p:txBody>
      </p:sp>
      <p:sp>
        <p:nvSpPr>
          <p:cNvPr id="155" name="Google Shape;155;p10"/>
          <p:cNvSpPr txBox="1"/>
          <p:nvPr>
            <p:ph idx="1" type="body"/>
          </p:nvPr>
        </p:nvSpPr>
        <p:spPr>
          <a:xfrm>
            <a:off x="311700" y="7866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7500"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en-GB"/>
              <a:t>Wystawianie zdolności dla OC przez przedsiębiorstwa prywatne w zakresie:</a:t>
            </a:r>
            <a:endParaRPr/>
          </a:p>
          <a:p>
            <a:pPr indent="-317182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en-GB"/>
              <a:t>Przywracanie przesyłu sieci elektrycznych, informacyjnych, pozyskiwanie i filtracja wody</a:t>
            </a:r>
            <a:endParaRPr/>
          </a:p>
          <a:p>
            <a:pPr indent="-31718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GB"/>
              <a:t>Produkcja podwójnego zastosowania (w czasie W dzięki umowom z Państwem z czasu pokoju przedsiębiorstwo spożywcze jest w stanie produkować masowo wysokoenergetyczne pieczywo)</a:t>
            </a:r>
            <a:endParaRPr/>
          </a:p>
          <a:p>
            <a:pPr indent="-31718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GB"/>
              <a:t>Utrzymywanie zasobów materiałowych i osobowych (np. Sprzęt i wykwalifikowany personel do dyspozycji w razie W)</a:t>
            </a:r>
            <a:endParaRPr/>
          </a:p>
          <a:p>
            <a:pPr indent="-31718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GB"/>
              <a:t>System testów i weryfikacji państwowych zdolności przedsiębiorstw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17647"/>
              <a:buNone/>
            </a:pPr>
            <a:r>
              <a:rPr lang="en-GB"/>
              <a:t>W zamian za :</a:t>
            </a:r>
            <a:endParaRPr/>
          </a:p>
          <a:p>
            <a:pPr indent="-317182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63636"/>
              <a:buChar char="-"/>
            </a:pPr>
            <a:r>
              <a:rPr lang="en-GB"/>
              <a:t>Zwolnienia podatkowe, koncesje lub wynagrodzenie za utrzymywanie powyższych zdolności</a:t>
            </a:r>
            <a:endParaRPr sz="1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182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en-GB"/>
              <a:t>Wsparcie finansowe rozwoju technologii i wytwarzania prototypów mających zastosowanie w OC i ZK</a:t>
            </a:r>
            <a:endParaRPr/>
          </a:p>
        </p:txBody>
      </p:sp>
      <p:pic>
        <p:nvPicPr>
          <p:cNvPr id="156" name="Google Shape;15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7725" y="3906950"/>
            <a:ext cx="986275" cy="98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300"/>
              <a:t>Kadry w stanie spoczynku oraz służba zastępcza w OC </a:t>
            </a:r>
            <a:endParaRPr sz="2300"/>
          </a:p>
        </p:txBody>
      </p:sp>
      <p:sp>
        <p:nvSpPr>
          <p:cNvPr id="162" name="Google Shape;162;p11"/>
          <p:cNvSpPr txBox="1"/>
          <p:nvPr>
            <p:ph idx="1" type="body"/>
          </p:nvPr>
        </p:nvSpPr>
        <p:spPr>
          <a:xfrm>
            <a:off x="311700" y="1479395"/>
            <a:ext cx="8427300" cy="157273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1600"/>
              <a:t>Służba w OC będzie zwalniać z obowiązku powszechnej służby wojskowej w czasie wojny i pokoju.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-GB" sz="1600"/>
              <a:t>Wykorzystanie kadr mundurowych w stanie spoczynku jako rezerwy kadrowej obrony cywilnej.</a:t>
            </a:r>
            <a:endParaRPr sz="1600"/>
          </a:p>
        </p:txBody>
      </p:sp>
      <p:pic>
        <p:nvPicPr>
          <p:cNvPr id="163" name="Google Shape;16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7725" y="3906950"/>
            <a:ext cx="986275" cy="98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GB"/>
              <a:t>Finansowanie (modelowo)</a:t>
            </a:r>
            <a:endParaRPr/>
          </a:p>
        </p:txBody>
      </p:sp>
      <p:sp>
        <p:nvSpPr>
          <p:cNvPr id="169" name="Google Shape;169;p12"/>
          <p:cNvSpPr txBox="1"/>
          <p:nvPr>
            <p:ph idx="1" type="body"/>
          </p:nvPr>
        </p:nvSpPr>
        <p:spPr>
          <a:xfrm>
            <a:off x="311150" y="1230313"/>
            <a:ext cx="8521700" cy="33385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300"/>
              <a:t>Finansowanie centralne:</a:t>
            </a:r>
            <a:endParaRPr sz="23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300"/>
              <a:t> </a:t>
            </a:r>
            <a:endParaRPr sz="23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1900">
                <a:solidFill>
                  <a:schemeClr val="dk2"/>
                </a:solidFill>
              </a:rPr>
              <a:t>1% PKB  rocznie</a:t>
            </a:r>
            <a:endParaRPr sz="1900">
              <a:solidFill>
                <a:schemeClr val="dk2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19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1900">
                <a:solidFill>
                  <a:schemeClr val="dk2"/>
                </a:solidFill>
              </a:rPr>
              <a:t>Finansowanie samorządowe – gmina: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19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1900">
                <a:solidFill>
                  <a:schemeClr val="dk2"/>
                </a:solidFill>
              </a:rPr>
              <a:t>  1% budżetu gminy</a:t>
            </a:r>
            <a:endParaRPr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300"/>
              <a:t>Nowoczesne narzędzia zarządzania Obroną Cywilna:</a:t>
            </a:r>
            <a:endParaRPr sz="2300"/>
          </a:p>
        </p:txBody>
      </p:sp>
      <p:sp>
        <p:nvSpPr>
          <p:cNvPr id="175" name="Google Shape;175;p13"/>
          <p:cNvSpPr txBox="1"/>
          <p:nvPr>
            <p:ph idx="1" type="body"/>
          </p:nvPr>
        </p:nvSpPr>
        <p:spPr>
          <a:xfrm>
            <a:off x="311700" y="109962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b="1" lang="en-GB">
                <a:latin typeface="Arial"/>
                <a:ea typeface="Arial"/>
                <a:cs typeface="Arial"/>
                <a:sym typeface="Arial"/>
              </a:rPr>
              <a:t>Sieciocentryczny system IT</a:t>
            </a:r>
            <a:r>
              <a:rPr lang="en-GB">
                <a:latin typeface="Arial"/>
                <a:ea typeface="Arial"/>
                <a:cs typeface="Arial"/>
                <a:sym typeface="Arial"/>
              </a:rPr>
              <a:t> działający w całej strukturze OC, zarządzający ZK i OC, zapewniający łączność, przydzielanie zadań, obserwacje, informacje o zasobach ludzkich i materiałowych w czasie rzeczywistym.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Włączenie szeregu istniejących sensorów (ABC oraz sejsmicznych) sieci monitoringów wizyjnych oraz badania jakości powietrza, stacji pogodowych, dronów wyposażonych min. w sensory oceny stanu zniszczeń, poziomu wód, kamery termalne, czujniki Geigera itp.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Łączność: rezerwowe mobilne systemy przywracania łączności LTE i satelitarnej w każdym powiecie, odporne na impuls elektromagnetyczny, wyposażone w zasilanie alternatywne. System zapewniający zachowanie ciągłość działania systemu ZK i OC.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08108"/>
              <a:buNone/>
            </a:pPr>
            <a:r>
              <a:t/>
            </a:r>
            <a:endParaRPr/>
          </a:p>
        </p:txBody>
      </p:sp>
      <p:pic>
        <p:nvPicPr>
          <p:cNvPr id="176" name="Google Shape;17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7725" y="3906950"/>
            <a:ext cx="986275" cy="98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GB"/>
              <a:t>Termin osiągnięcia Gotowości OBRONNEJ   (CZAS!!!)</a:t>
            </a:r>
            <a:endParaRPr/>
          </a:p>
        </p:txBody>
      </p:sp>
      <p:sp>
        <p:nvSpPr>
          <p:cNvPr id="182" name="Google Shape;182;p14"/>
          <p:cNvSpPr txBox="1"/>
          <p:nvPr>
            <p:ph idx="1" type="body"/>
          </p:nvPr>
        </p:nvSpPr>
        <p:spPr>
          <a:xfrm>
            <a:off x="311700" y="1229875"/>
            <a:ext cx="8520600" cy="35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/>
              <a:t>Założone przez nas rozwiązania są w stanie uruchomić realne zdolności OC do ochrony ludności cywilnej w razie pokoju lub wojny w ciągu 15 miesięcy. Uzyskane głównie dzięki prostej i nowoczesnej architekturze projektu. Systemu otwartego na szybkie zmiany i uszczegóławianie rozporządzeniami. OC zaczyna i rozwija się min. poprzez systemu IT i jego ewolucję w czasie rzeczywistym, gdzie przyporządkowuje plany </a:t>
            </a:r>
            <a:r>
              <a:rPr lang="en-GB"/>
              <a:t>ewentualnościowe</a:t>
            </a:r>
            <a:r>
              <a:rPr lang="en-GB"/>
              <a:t>, zadania i zasoby.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GB"/>
              <a:t>To jest kluczowe, bo założenia projektu ustawy z 18.04.24  rozciągałyby uzyskanie takiej zdolności na kilka lat do przodu (5-7 lat)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83" name="Google Shape;18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7725" y="3906950"/>
            <a:ext cx="986275" cy="98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GB"/>
              <a:t>O nas:</a:t>
            </a:r>
            <a:endParaRPr/>
          </a:p>
        </p:txBody>
      </p:sp>
      <p:sp>
        <p:nvSpPr>
          <p:cNvPr id="189" name="Google Shape;189;p15"/>
          <p:cNvSpPr txBox="1"/>
          <p:nvPr>
            <p:ph idx="1" type="body"/>
          </p:nvPr>
        </p:nvSpPr>
        <p:spPr>
          <a:xfrm>
            <a:off x="311700" y="854927"/>
            <a:ext cx="8520600" cy="338632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GB"/>
              <a:t>Jesteśmy oddolną, apolityczną inicjatywą zwykłych obywateli działającą wraz z fundacją Gotowi.org, są wśród nas pracownicy naukowi, lekarze, inżynierowie, oficerowie WP – rezerwy i w stanie spoczynku, prawnicy, przedsiębiorcy, inżynierowie, jednym słowem społecznicy.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en-GB"/>
              <a:t>Nad projektem pracują m.in: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08108"/>
              <a:buNone/>
            </a:pPr>
            <a:r>
              <a:rPr i="1" lang="en-GB">
                <a:solidFill>
                  <a:srgbClr val="0000FF"/>
                </a:solidFill>
              </a:rPr>
              <a:t>Agnieszka Kordalewska (ONZ, gotowi.org), ppłk rez. dr inż. Andrzej Łydka, płk rez. Artur Nowosielski, Mateusz Szewczyk, płk w st. spocz. dr Franciszek Krynojewski, Bartek Andrzejewski, Mirosław Łabuz, Jerzy Dziubel, Mirosław Malinowski, Jakub Micka, Krzysztof Kondej, Wojtek Maciejewski, Sebastian Woźniak, Mariusz Wadecki, Witold Izdebski, dr Wojciech Krasiński</a:t>
            </a:r>
            <a:endParaRPr i="1">
              <a:solidFill>
                <a:srgbClr val="0000FF"/>
              </a:solidFill>
            </a:endParaRPr>
          </a:p>
        </p:txBody>
      </p:sp>
      <p:pic>
        <p:nvPicPr>
          <p:cNvPr id="190" name="Google Shape;19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7750" y="3906500"/>
            <a:ext cx="986250" cy="98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MSS House sp. z o.o.  -  kompleksowa budowa domów</dc:creator>
</cp:coreProperties>
</file>